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3" r:id="rId2"/>
    <p:sldId id="256" r:id="rId3"/>
    <p:sldId id="264" r:id="rId4"/>
    <p:sldId id="265" r:id="rId5"/>
    <p:sldId id="266" r:id="rId6"/>
    <p:sldId id="267" r:id="rId7"/>
    <p:sldId id="262" r:id="rId8"/>
    <p:sldId id="268" r:id="rId9"/>
    <p:sldId id="269" r:id="rId10"/>
    <p:sldId id="270" r:id="rId11"/>
  </p:sldIdLst>
  <p:sldSz cx="7199313" cy="719931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22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AD2"/>
    <a:srgbClr val="DCD154"/>
    <a:srgbClr val="0E2C56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48" y="110"/>
      </p:cViewPr>
      <p:guideLst>
        <p:guide orient="horz" pos="2268"/>
        <p:guide pos="2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045EF-916A-497D-876E-8772CDAF5881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9EC4-68AC-498A-B7F7-EECEB5DC98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33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http://www.canneslions.co.kr/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3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http://www.canneslions.co.kr/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79EC4-68AC-498A-B7F7-EECEB5DC984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3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08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60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6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00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5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40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61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7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7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739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15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30519-15E9-4726-9954-06DC8ACC9ACE}" type="datetimeFigureOut">
              <a:rPr lang="ko-KR" altLang="en-US" smtClean="0"/>
              <a:t>2018-10-27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98D58-D0FA-4B49-A945-689100B4DF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5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9907" rtl="0" eaLnBrk="1" latinLnBrk="1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1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r="22001"/>
          <a:stretch/>
        </p:blipFill>
        <p:spPr>
          <a:xfrm>
            <a:off x="-1" y="0"/>
            <a:ext cx="7199313" cy="71993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7199313" cy="7199313"/>
          </a:xfrm>
          <a:prstGeom prst="rect">
            <a:avLst/>
          </a:prstGeom>
          <a:gradFill>
            <a:gsLst>
              <a:gs pos="88000">
                <a:schemeClr val="accent5">
                  <a:lumMod val="50000"/>
                  <a:alpha val="50000"/>
                </a:schemeClr>
              </a:gs>
              <a:gs pos="0">
                <a:srgbClr val="7030A0">
                  <a:alpha val="50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63" dirty="0"/>
          </a:p>
        </p:txBody>
      </p:sp>
      <p:sp>
        <p:nvSpPr>
          <p:cNvPr id="4" name="TextBox 3"/>
          <p:cNvSpPr txBox="1"/>
          <p:nvPr/>
        </p:nvSpPr>
        <p:spPr>
          <a:xfrm>
            <a:off x="2580611" y="2907158"/>
            <a:ext cx="43797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8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Tech in Ads,</a:t>
            </a:r>
          </a:p>
          <a:p>
            <a:pPr algn="r"/>
            <a:r>
              <a:rPr lang="en-US" altLang="ko-KR" sz="36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Cannes Lions x Seoul</a:t>
            </a:r>
            <a:endParaRPr lang="ko-KR" altLang="en-US" sz="3600" dirty="0">
              <a:solidFill>
                <a:schemeClr val="bg1"/>
              </a:solidFill>
              <a:latin typeface="Dry Brush" panose="020B0604020202020204" pitchFamily="50" charset="-127"/>
              <a:ea typeface="Dry Brush" panose="020B0604020202020204" pitchFamily="50" charset="-127"/>
              <a:cs typeface="Dry Brush" panose="020B06040202020202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9308" y="4202546"/>
            <a:ext cx="429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칸 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라이언즈</a:t>
            </a:r>
            <a:r>
              <a:rPr lang="en-US" altLang="ko-KR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서울 페스티벌에 다녀와서</a:t>
            </a:r>
            <a:endParaRPr lang="ko-KR" altLang="en-US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0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67728" y="356196"/>
            <a:ext cx="6863856" cy="6486921"/>
            <a:chOff x="239764" y="165876"/>
            <a:chExt cx="6863856" cy="64869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9766" y="165876"/>
              <a:ext cx="2045696" cy="204569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9764" y="2333846"/>
              <a:ext cx="2642191" cy="2642191"/>
            </a:xfrm>
            <a:prstGeom prst="rect">
              <a:avLst/>
            </a:prstGeom>
          </p:spPr>
        </p:pic>
        <p:pic>
          <p:nvPicPr>
            <p:cNvPr id="1026" name="Picture 2" descr="http://image.newdaily.co.kr/site/data/img/2018/10/11/2018101100188_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684" y="165876"/>
              <a:ext cx="2948750" cy="2045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2975567" y="2620924"/>
              <a:ext cx="4128053" cy="4031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시계방향으로</a:t>
              </a:r>
              <a:endPara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‘BUY’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버튼을 누르기 까지의 과정과</a:t>
              </a:r>
              <a:endPara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상품을 획득하기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까지의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과정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</a:t>
              </a: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그리고 업계에서 새로운 변화를 부를 수 있는 것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.</a:t>
              </a:r>
            </a:p>
            <a:p>
              <a:r>
                <a:rPr lang="ko-KR" altLang="en-US" sz="1600" dirty="0" err="1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이커머스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시대의 크리에이티브에 대해 설명한</a:t>
              </a:r>
              <a:endPara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김민아 제일기획 팀장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인공지능에 모든 것을 맡기고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침범당하는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것이 아니라</a:t>
              </a:r>
              <a:endPara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인간이 인공지능을 활용한다면 광고 영역은 지속해서</a:t>
              </a:r>
              <a:endPara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확장할 것이라고 언급한 서원대 김병희 교수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.</a:t>
              </a:r>
            </a:p>
            <a:p>
              <a:endPara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최근 기술이 고도화되고 발전하고 있지만</a:t>
              </a:r>
              <a:endPara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오히려 이럴 때일수록 더욱 인간적인</a:t>
              </a:r>
              <a:endPara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생각이 중요해지고 있다</a:t>
              </a:r>
              <a:r>
                <a:rPr lang="en-US" altLang="ko-KR" sz="1600" dirty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인간적인 생각이</a:t>
              </a:r>
              <a:endPara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이노베이션을 더욱 가치 있게 만든다고 주장한</a:t>
              </a:r>
              <a:endPara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박현우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이노레드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대표</a:t>
              </a:r>
              <a:endPara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9764" y="5944911"/>
              <a:ext cx="14702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Dry Brush" panose="020B0604020202020204" pitchFamily="50" charset="-127"/>
                  <a:ea typeface="Dry Brush" panose="020B0604020202020204" pitchFamily="50" charset="-127"/>
                  <a:cs typeface="Dry Brush" panose="020B0604020202020204" pitchFamily="50" charset="-127"/>
                </a:rPr>
                <a:t>181011-12</a:t>
              </a:r>
            </a:p>
            <a:p>
              <a:r>
                <a:rPr lang="en-US" altLang="ko-KR" sz="2000" dirty="0" smtClean="0">
                  <a:solidFill>
                    <a:schemeClr val="bg1"/>
                  </a:solidFill>
                  <a:latin typeface="Dry Brush" panose="020B0604020202020204" pitchFamily="50" charset="-127"/>
                  <a:ea typeface="Dry Brush" panose="020B0604020202020204" pitchFamily="50" charset="-127"/>
                  <a:cs typeface="Dry Brush" panose="020B0604020202020204" pitchFamily="50" charset="-127"/>
                </a:rPr>
                <a:t>Seminars</a:t>
              </a:r>
              <a:endParaRPr lang="ko-KR" altLang="en-US" sz="2000" dirty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59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accent5">
                <a:lumMod val="50000"/>
              </a:schemeClr>
            </a:gs>
            <a:gs pos="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63355" y="263358"/>
            <a:ext cx="6672595" cy="6672595"/>
          </a:xfrm>
          <a:prstGeom prst="roundRect">
            <a:avLst>
              <a:gd name="adj" fmla="val 6377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-2-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2011" y="1630071"/>
            <a:ext cx="4575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여러분은 </a:t>
            </a:r>
            <a:r>
              <a:rPr lang="en-US" altLang="ko-KR" sz="2000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r>
              <a:rPr lang="ko-KR" altLang="en-US" sz="2000" dirty="0" err="1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애드테크</a:t>
            </a:r>
            <a:r>
              <a:rPr lang="en-US" altLang="ko-KR" sz="2000" dirty="0" smtClean="0">
                <a:latin typeface="210 굴림 070" panose="02020603020101020101" pitchFamily="18" charset="-127"/>
                <a:ea typeface="210 굴림 070" panose="02020603020101020101" pitchFamily="18" charset="-127"/>
              </a:rPr>
              <a:t>”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에 대해서 들어보셨나요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8056" y="3630249"/>
            <a:ext cx="58031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애드테크란</a:t>
            </a:r>
            <a:r>
              <a:rPr lang="ko-KR" altLang="en-US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광고를 뜻하는 </a:t>
            </a:r>
            <a:r>
              <a:rPr lang="ko-KR" altLang="en-US" sz="2000" dirty="0" err="1" smtClean="0">
                <a:solidFill>
                  <a:srgbClr val="203864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애드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(Advertisement)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와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rgbClr val="203864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기술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(Technology)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 합성어로</a:t>
            </a:r>
            <a:r>
              <a: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디지털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모바일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빅데이터 등</a:t>
            </a:r>
            <a:endParaRPr lang="en-US" altLang="ko-KR" sz="2000" dirty="0" smtClean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IT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기술을 적용한 광고를 의미합니다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빅데이터를 활용해 컴퓨터가 광고주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광고매체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 err="1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광고대상을</a:t>
            </a:r>
            <a:endParaRPr lang="en-US" altLang="ko-KR" sz="2000" dirty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연결하고 정확한 시기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정확한 소비자에게 정확한 메시지를</a:t>
            </a:r>
            <a:endParaRPr lang="en-US" altLang="ko-KR" sz="2000" dirty="0" smtClean="0"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전달하는 데에 그 가치를 가지고 있습니다</a:t>
            </a:r>
            <a:r>
              <a:rPr lang="en-US" altLang="ko-KR" sz="20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396" y="2537827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Merkin" panose="02000603040000020003" pitchFamily="2" charset="0"/>
                <a:ea typeface="210 굴림 070" panose="02020603020101020101" pitchFamily="18" charset="-127"/>
              </a:rPr>
              <a:t>AD + TECH</a:t>
            </a:r>
            <a:endParaRPr lang="ko-KR" altLang="en-US" sz="3200" dirty="0">
              <a:latin typeface="Merkin" panose="02000603040000020003" pitchFamily="2" charset="0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accent5">
                <a:lumMod val="50000"/>
              </a:schemeClr>
            </a:gs>
            <a:gs pos="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263355" y="263358"/>
            <a:ext cx="6672595" cy="6672595"/>
          </a:xfrm>
          <a:prstGeom prst="roundRect">
            <a:avLst>
              <a:gd name="adj" fmla="val 6377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21" name="그룹 20"/>
          <p:cNvGrpSpPr/>
          <p:nvPr/>
        </p:nvGrpSpPr>
        <p:grpSpPr>
          <a:xfrm>
            <a:off x="629439" y="1549635"/>
            <a:ext cx="5888005" cy="4100042"/>
            <a:chOff x="629439" y="1535043"/>
            <a:chExt cx="5888005" cy="4100042"/>
          </a:xfrm>
        </p:grpSpPr>
        <p:grpSp>
          <p:nvGrpSpPr>
            <p:cNvPr id="16" name="그룹 15"/>
            <p:cNvGrpSpPr/>
            <p:nvPr/>
          </p:nvGrpSpPr>
          <p:grpSpPr>
            <a:xfrm>
              <a:off x="629439" y="1535043"/>
              <a:ext cx="5888005" cy="2409545"/>
              <a:chOff x="629439" y="2394884"/>
              <a:chExt cx="5888005" cy="240954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29439" y="2394884"/>
                <a:ext cx="2037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210 데이라잇 R" panose="02020603020101020101" pitchFamily="18" charset="-127"/>
                    <a:ea typeface="210 데이라잇 R" panose="02020603020101020101" pitchFamily="18" charset="-127"/>
                  </a:rPr>
                  <a:t>즉</a:t>
                </a:r>
                <a:r>
                  <a:rPr lang="en-US" altLang="ko-KR" sz="2000" dirty="0" smtClean="0">
                    <a:latin typeface="210 데이라잇 R" panose="02020603020101020101" pitchFamily="18" charset="-127"/>
                    <a:ea typeface="210 데이라잇 R" panose="02020603020101020101" pitchFamily="18" charset="-127"/>
                  </a:rPr>
                  <a:t>, </a:t>
                </a:r>
                <a:r>
                  <a:rPr lang="ko-KR" altLang="en-US" sz="2000" dirty="0" err="1" smtClean="0">
                    <a:latin typeface="210 데이라잇 R" panose="02020603020101020101" pitchFamily="18" charset="-127"/>
                    <a:ea typeface="210 데이라잇 R" panose="02020603020101020101" pitchFamily="18" charset="-127"/>
                  </a:rPr>
                  <a:t>애드테크를</a:t>
                </a:r>
                <a:r>
                  <a:rPr lang="ko-KR" altLang="en-US" sz="2000" dirty="0" smtClean="0">
                    <a:latin typeface="210 데이라잇 R" panose="02020603020101020101" pitchFamily="18" charset="-127"/>
                    <a:ea typeface="210 데이라잇 R" panose="02020603020101020101" pitchFamily="18" charset="-127"/>
                  </a:rPr>
                  <a:t> 통해</a:t>
                </a:r>
                <a:endParaRPr lang="en-US" altLang="ko-KR" sz="2000" dirty="0">
                  <a:latin typeface="210 데이라잇 R" panose="02020603020101020101" pitchFamily="18" charset="-127"/>
                  <a:ea typeface="210 데이라잇 R" panose="02020603020101020101" pitchFamily="18" charset="-127"/>
                </a:endParaRP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719577" y="3031180"/>
                <a:ext cx="5797867" cy="721600"/>
                <a:chOff x="719577" y="2230580"/>
                <a:chExt cx="5797867" cy="721600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577" y="2230580"/>
                  <a:ext cx="721600" cy="721600"/>
                </a:xfrm>
                <a:prstGeom prst="rect">
                  <a:avLst/>
                </a:prstGeom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1478885" y="2345924"/>
                  <a:ext cx="503855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광고주는 같은 돈으로 광고를 더욱 효율적으로 집행하며</a:t>
                  </a:r>
                  <a:r>
                    <a:rPr lang="en-US" altLang="ko-KR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,</a:t>
                  </a:r>
                </a:p>
                <a:p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노출된 광고의 효과나 타겟의 반응을 </a:t>
                  </a:r>
                  <a:r>
                    <a:rPr lang="ko-KR" altLang="en-US" sz="1600" dirty="0" err="1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트래킹</a:t>
                  </a:r>
                  <a:r>
                    <a:rPr lang="en-US" altLang="ko-KR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(tracking)</a:t>
                  </a:r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할 수 있고</a:t>
                  </a:r>
                  <a:endParaRPr lang="ko-KR" altLang="en-US" sz="1600" dirty="0">
                    <a:latin typeface="210 데이라잇 R" panose="02020603020101020101" pitchFamily="18" charset="-127"/>
                    <a:ea typeface="210 데이라잇 R" panose="02020603020101020101" pitchFamily="18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719577" y="4082829"/>
                <a:ext cx="5332996" cy="721600"/>
                <a:chOff x="719577" y="3282229"/>
                <a:chExt cx="5332996" cy="721600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9577" y="3282229"/>
                  <a:ext cx="721600" cy="721600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1478885" y="3388386"/>
                  <a:ext cx="457368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소비자는 오늘 날 광고의 범람 속 자신도 모르는 사이</a:t>
                  </a:r>
                  <a:endParaRPr lang="en-US" altLang="ko-KR" sz="1600" dirty="0" smtClean="0">
                    <a:latin typeface="210 데이라잇 R" panose="02020603020101020101" pitchFamily="18" charset="-127"/>
                    <a:ea typeface="210 데이라잇 R" panose="02020603020101020101" pitchFamily="18" charset="-127"/>
                  </a:endParaRPr>
                </a:p>
                <a:p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자신이 원하는</a:t>
                  </a:r>
                  <a:r>
                    <a:rPr lang="en-US" altLang="ko-KR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, </a:t>
                  </a:r>
                  <a:r>
                    <a:rPr lang="ko-KR" altLang="en-US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자신에게 필요한 광고만 볼 수 있게 됩니다</a:t>
                  </a:r>
                  <a:r>
                    <a:rPr lang="en-US" altLang="ko-KR" sz="1600" dirty="0" smtClean="0">
                      <a:latin typeface="210 데이라잇 R" panose="02020603020101020101" pitchFamily="18" charset="-127"/>
                      <a:ea typeface="210 데이라잇 R" panose="02020603020101020101" pitchFamily="18" charset="-127"/>
                    </a:rPr>
                    <a:t>.</a:t>
                  </a:r>
                  <a:endParaRPr lang="ko-KR" altLang="en-US" sz="1600" dirty="0">
                    <a:latin typeface="210 데이라잇 R" panose="02020603020101020101" pitchFamily="18" charset="-127"/>
                    <a:ea typeface="210 데이라잇 R" panose="02020603020101020101" pitchFamily="18" charset="-127"/>
                  </a:endParaRPr>
                </a:p>
              </p:txBody>
            </p:sp>
          </p:grpSp>
        </p:grpSp>
        <p:sp>
          <p:nvSpPr>
            <p:cNvPr id="17" name="TextBox 16"/>
            <p:cNvSpPr txBox="1"/>
            <p:nvPr/>
          </p:nvSpPr>
          <p:spPr>
            <a:xfrm>
              <a:off x="741454" y="4342423"/>
              <a:ext cx="5546711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이제 </a:t>
              </a:r>
              <a:r>
                <a:rPr lang="ko-KR" altLang="en-US" sz="2400" dirty="0" err="1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애드테크에</a:t>
              </a:r>
              <a:r>
                <a:rPr lang="ko-KR" altLang="en-US" sz="2400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 대해 </a:t>
              </a:r>
              <a:r>
                <a:rPr lang="ko-KR" altLang="en-US" sz="2400" dirty="0" err="1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이해하셨나요</a:t>
              </a:r>
              <a:r>
                <a:rPr lang="en-US" altLang="ko-KR" sz="2400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?</a:t>
              </a:r>
            </a:p>
            <a:p>
              <a:pPr algn="ctr"/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이러한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애드테크가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크리에이티비티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업계의 대세로 부상하고 있는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오늘날의 흐름을 생생하게 느낄 수 있는 현장이 있다고 합니다</a:t>
              </a:r>
              <a:r>
                <a:rPr lang="en-US" altLang="ko-KR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!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-3-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03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accent5">
                <a:lumMod val="50000"/>
              </a:schemeClr>
            </a:gs>
            <a:gs pos="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-4-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0" y="0"/>
            <a:ext cx="3600000" cy="3600000"/>
          </a:xfrm>
          <a:prstGeom prst="rect">
            <a:avLst/>
          </a:prstGeom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91268" y="3600000"/>
            <a:ext cx="3600000" cy="36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344" y="3599313"/>
            <a:ext cx="3600000" cy="36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90924" y="0"/>
            <a:ext cx="3600000" cy="3600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7199313" cy="7199313"/>
          </a:xfrm>
          <a:prstGeom prst="rect">
            <a:avLst/>
          </a:prstGeom>
          <a:gradFill>
            <a:gsLst>
              <a:gs pos="89000">
                <a:schemeClr val="accent5">
                  <a:lumMod val="50000"/>
                  <a:alpha val="87000"/>
                </a:schemeClr>
              </a:gs>
              <a:gs pos="0">
                <a:srgbClr val="7030A0">
                  <a:alpha val="5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63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333" b="90000" l="8267" r="90000">
                        <a14:foregroundMark x1="28533" y1="49200" x2="28533" y2="49200"/>
                        <a14:foregroundMark x1="34200" y1="50533" x2="34200" y2="50533"/>
                        <a14:foregroundMark x1="63667" y1="42400" x2="63667" y2="42400"/>
                        <a14:foregroundMark x1="61133" y1="45067" x2="61133" y2="45067"/>
                        <a14:foregroundMark x1="43333" y1="56000" x2="43333" y2="56000"/>
                        <a14:foregroundMark x1="46467" y1="56000" x2="46467" y2="56000"/>
                        <a14:foregroundMark x1="55800" y1="54000" x2="55800" y2="54000"/>
                        <a14:foregroundMark x1="54333" y1="41200" x2="54333" y2="41200"/>
                        <a14:foregroundMark x1="50267" y1="38800" x2="50267" y2="38800"/>
                        <a14:foregroundMark x1="43867" y1="38800" x2="43867" y2="38800"/>
                        <a14:foregroundMark x1="40733" y1="42933" x2="40733" y2="42933"/>
                        <a14:foregroundMark x1="35600" y1="42667" x2="35600" y2="42667"/>
                        <a14:foregroundMark x1="31000" y1="37733" x2="31000" y2="37733"/>
                        <a14:backgroundMark x1="31000" y1="53200" x2="31000" y2="53200"/>
                        <a14:backgroundMark x1="67667" y1="55600" x2="67667" y2="55600"/>
                        <a14:backgroundMark x1="41400" y1="56267" x2="41400" y2="56267"/>
                        <a14:backgroundMark x1="55533" y1="38533" x2="55533" y2="38533"/>
                        <a14:backgroundMark x1="34467" y1="41200" x2="34467" y2="4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14" t="27449" r="23826" b="25724"/>
          <a:stretch/>
        </p:blipFill>
        <p:spPr>
          <a:xfrm rot="20585341">
            <a:off x="533577" y="1271568"/>
            <a:ext cx="2234152" cy="100866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0809" y="1547078"/>
            <a:ext cx="5577695" cy="105560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그</a:t>
            </a:r>
            <a:r>
              <a:rPr lang="ko-KR" altLang="en-US" sz="2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곳은 바로</a:t>
            </a:r>
            <a:r>
              <a:rPr lang="en-US" altLang="ko-KR" sz="2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,</a:t>
            </a: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칸 </a:t>
            </a:r>
            <a:r>
              <a:rPr lang="ko-KR" altLang="en-US" sz="2800" dirty="0" err="1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라이언즈</a:t>
            </a:r>
            <a:r>
              <a:rPr lang="ko-KR" altLang="en-US" sz="2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x </a:t>
            </a:r>
            <a:r>
              <a:rPr lang="ko-KR" altLang="en-US" sz="28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서울 페스티벌</a:t>
            </a:r>
            <a:r>
              <a:rPr lang="ko-KR" altLang="en-US" sz="2800" dirty="0" smtClean="0">
                <a:solidFill>
                  <a:srgbClr val="FFFF00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rgbClr val="FFFF00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2018</a:t>
            </a:r>
            <a:r>
              <a:rPr lang="en-US" altLang="ko-KR" sz="28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1095" y="2836421"/>
            <a:ext cx="6677122" cy="3091323"/>
            <a:chOff x="261095" y="3366038"/>
            <a:chExt cx="6677122" cy="3091323"/>
          </a:xfrm>
        </p:grpSpPr>
        <p:sp>
          <p:nvSpPr>
            <p:cNvPr id="25" name="자유형 24"/>
            <p:cNvSpPr/>
            <p:nvPr/>
          </p:nvSpPr>
          <p:spPr>
            <a:xfrm flipH="1">
              <a:off x="261095" y="3366038"/>
              <a:ext cx="6677122" cy="3091323"/>
            </a:xfrm>
            <a:custGeom>
              <a:avLst/>
              <a:gdLst>
                <a:gd name="connsiteX0" fmla="*/ 8790428 w 11744960"/>
                <a:gd name="connsiteY0" fmla="*/ 0 h 6527260"/>
                <a:gd name="connsiteX1" fmla="*/ 11417812 w 11744960"/>
                <a:gd name="connsiteY1" fmla="*/ 0 h 6527260"/>
                <a:gd name="connsiteX2" fmla="*/ 11744960 w 11744960"/>
                <a:gd name="connsiteY2" fmla="*/ 327148 h 6527260"/>
                <a:gd name="connsiteX3" fmla="*/ 11744960 w 11744960"/>
                <a:gd name="connsiteY3" fmla="*/ 337271 h 6527260"/>
                <a:gd name="connsiteX4" fmla="*/ 11744960 w 11744960"/>
                <a:gd name="connsiteY4" fmla="*/ 432671 h 6527260"/>
                <a:gd name="connsiteX5" fmla="*/ 11744960 w 11744960"/>
                <a:gd name="connsiteY5" fmla="*/ 863788 h 6527260"/>
                <a:gd name="connsiteX6" fmla="*/ 11744960 w 11744960"/>
                <a:gd name="connsiteY6" fmla="*/ 1097090 h 6527260"/>
                <a:gd name="connsiteX7" fmla="*/ 11744960 w 11744960"/>
                <a:gd name="connsiteY7" fmla="*/ 6091073 h 6527260"/>
                <a:gd name="connsiteX8" fmla="*/ 11308773 w 11744960"/>
                <a:gd name="connsiteY8" fmla="*/ 6527260 h 6527260"/>
                <a:gd name="connsiteX9" fmla="*/ 436187 w 11744960"/>
                <a:gd name="connsiteY9" fmla="*/ 6527260 h 6527260"/>
                <a:gd name="connsiteX10" fmla="*/ 0 w 11744960"/>
                <a:gd name="connsiteY10" fmla="*/ 6091073 h 6527260"/>
                <a:gd name="connsiteX11" fmla="*/ 0 w 11744960"/>
                <a:gd name="connsiteY11" fmla="*/ 863788 h 6527260"/>
                <a:gd name="connsiteX12" fmla="*/ 436187 w 11744960"/>
                <a:gd name="connsiteY12" fmla="*/ 427601 h 6527260"/>
                <a:gd name="connsiteX13" fmla="*/ 8463280 w 11744960"/>
                <a:gd name="connsiteY13" fmla="*/ 427601 h 6527260"/>
                <a:gd name="connsiteX14" fmla="*/ 8463280 w 11744960"/>
                <a:gd name="connsiteY14" fmla="*/ 337271 h 6527260"/>
                <a:gd name="connsiteX15" fmla="*/ 8463280 w 11744960"/>
                <a:gd name="connsiteY15" fmla="*/ 327148 h 6527260"/>
                <a:gd name="connsiteX16" fmla="*/ 8790428 w 11744960"/>
                <a:gd name="connsiteY16" fmla="*/ 0 h 652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44960" h="6527260">
                  <a:moveTo>
                    <a:pt x="8790428" y="0"/>
                  </a:moveTo>
                  <a:lnTo>
                    <a:pt x="11417812" y="0"/>
                  </a:lnTo>
                  <a:cubicBezTo>
                    <a:pt x="11598491" y="0"/>
                    <a:pt x="11744960" y="146469"/>
                    <a:pt x="11744960" y="327148"/>
                  </a:cubicBezTo>
                  <a:lnTo>
                    <a:pt x="11744960" y="337271"/>
                  </a:lnTo>
                  <a:lnTo>
                    <a:pt x="11744960" y="432671"/>
                  </a:lnTo>
                  <a:lnTo>
                    <a:pt x="11744960" y="863788"/>
                  </a:lnTo>
                  <a:lnTo>
                    <a:pt x="11744960" y="1097090"/>
                  </a:lnTo>
                  <a:lnTo>
                    <a:pt x="11744960" y="6091073"/>
                  </a:lnTo>
                  <a:cubicBezTo>
                    <a:pt x="11744960" y="6331972"/>
                    <a:pt x="11549672" y="6527260"/>
                    <a:pt x="11308773" y="6527260"/>
                  </a:cubicBezTo>
                  <a:lnTo>
                    <a:pt x="436187" y="6527260"/>
                  </a:lnTo>
                  <a:cubicBezTo>
                    <a:pt x="195288" y="6527260"/>
                    <a:pt x="0" y="6331972"/>
                    <a:pt x="0" y="6091073"/>
                  </a:cubicBezTo>
                  <a:lnTo>
                    <a:pt x="0" y="863788"/>
                  </a:lnTo>
                  <a:cubicBezTo>
                    <a:pt x="0" y="622889"/>
                    <a:pt x="195288" y="427601"/>
                    <a:pt x="436187" y="427601"/>
                  </a:cubicBezTo>
                  <a:lnTo>
                    <a:pt x="8463280" y="427601"/>
                  </a:lnTo>
                  <a:lnTo>
                    <a:pt x="8463280" y="337271"/>
                  </a:lnTo>
                  <a:lnTo>
                    <a:pt x="8463280" y="327148"/>
                  </a:lnTo>
                  <a:cubicBezTo>
                    <a:pt x="8463280" y="146469"/>
                    <a:pt x="8609749" y="0"/>
                    <a:pt x="8790428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63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4382" y="4243850"/>
              <a:ext cx="607089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정식 명칭은 칸 </a:t>
              </a:r>
              <a:r>
                <a:rPr lang="ko-KR" altLang="en-US" sz="1600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라이언즈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sz="1600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크리에이티비티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페스티벌로</a:t>
              </a:r>
              <a:endParaRPr lang="en-US" altLang="ko-KR" sz="16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매년 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6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월 셋째 주 프랑스 칸에서 개최되는 세계적인 </a:t>
              </a:r>
              <a:r>
                <a:rPr lang="ko-KR" altLang="en-US" sz="1600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광고제이다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.</a:t>
              </a:r>
            </a:p>
            <a:p>
              <a:pPr algn="ctr"/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“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기존의 광고라는 용어로는 현대의 캠페인들을 제대로 설명할 수 없다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”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는</a:t>
              </a:r>
              <a:r>
                <a:rPr lang="en-US" altLang="ko-KR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이유로</a:t>
              </a:r>
              <a:endParaRPr lang="en-US" altLang="ko-KR" sz="16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2010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년 칸 </a:t>
              </a:r>
              <a:r>
                <a:rPr lang="ko-KR" altLang="en-US" sz="1600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라이언즈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국제광고제라는 기존의 공식 명칭에서 변경된 이름이다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매년 수 만점의 광고가 출품되며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 2018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년 기준 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9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개 트랙</a:t>
              </a:r>
              <a:endParaRPr lang="en-US" altLang="ko-KR" sz="1600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120</a:t>
              </a:r>
              <a:r>
                <a:rPr lang="ko-KR" altLang="en-US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개 세부 카테고리로 수상한다</a:t>
              </a:r>
              <a:r>
                <a:rPr lang="en-US" altLang="ko-KR" sz="16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.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9696" y="3401867"/>
              <a:ext cx="175721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잠깐</a:t>
              </a:r>
              <a:r>
                <a:rPr lang="en-US" altLang="ko-KR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 </a:t>
              </a:r>
              <a:r>
                <a:rPr lang="ko-KR" altLang="en-US" sz="1600" dirty="0">
                  <a:solidFill>
                    <a:srgbClr val="239AD2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칸 </a:t>
              </a:r>
              <a:r>
                <a:rPr lang="ko-KR" altLang="en-US" sz="1600" dirty="0" err="1">
                  <a:solidFill>
                    <a:srgbClr val="239AD2"/>
                  </a:solidFill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라이언즈</a:t>
              </a:r>
              <a:r>
                <a:rPr lang="ko-KR" altLang="en-US" sz="1600" dirty="0" err="1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란</a:t>
              </a:r>
              <a:r>
                <a:rPr lang="en-US" altLang="ko-KR" sz="1600" dirty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2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accent5">
                <a:lumMod val="50000"/>
              </a:schemeClr>
            </a:gs>
            <a:gs pos="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-4-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0" y="0"/>
            <a:ext cx="3600000" cy="3600000"/>
          </a:xfrm>
          <a:prstGeom prst="rect">
            <a:avLst/>
          </a:prstGeom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91268" y="3600000"/>
            <a:ext cx="3600000" cy="36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344" y="3599313"/>
            <a:ext cx="3600000" cy="36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90924" y="0"/>
            <a:ext cx="3600000" cy="3600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7199313" cy="7199313"/>
          </a:xfrm>
          <a:prstGeom prst="rect">
            <a:avLst/>
          </a:prstGeom>
          <a:gradFill>
            <a:gsLst>
              <a:gs pos="89000">
                <a:schemeClr val="accent5">
                  <a:lumMod val="50000"/>
                  <a:alpha val="87000"/>
                </a:schemeClr>
              </a:gs>
              <a:gs pos="0">
                <a:srgbClr val="7030A0">
                  <a:alpha val="5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63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3355" y="263358"/>
            <a:ext cx="6672595" cy="6672595"/>
          </a:xfrm>
          <a:prstGeom prst="roundRect">
            <a:avLst>
              <a:gd name="adj" fmla="val 6377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2" name="그룹 1"/>
          <p:cNvGrpSpPr/>
          <p:nvPr/>
        </p:nvGrpSpPr>
        <p:grpSpPr>
          <a:xfrm>
            <a:off x="476560" y="1575177"/>
            <a:ext cx="6247223" cy="4048958"/>
            <a:chOff x="476560" y="1519807"/>
            <a:chExt cx="6247223" cy="4048958"/>
          </a:xfrm>
        </p:grpSpPr>
        <p:sp>
          <p:nvSpPr>
            <p:cNvPr id="24" name="TextBox 23"/>
            <p:cNvSpPr txBox="1"/>
            <p:nvPr/>
          </p:nvSpPr>
          <p:spPr>
            <a:xfrm>
              <a:off x="476560" y="1519807"/>
              <a:ext cx="624722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이러한 칸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라이언즈의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뜨거운 열기를 지금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 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여기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대한민국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서울에 전하는 뜻 깊은 행사가 바로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  <a:p>
              <a:pPr algn="ctr"/>
              <a:r>
                <a:rPr lang="ko-KR" altLang="en-US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칸 </a:t>
              </a:r>
              <a:r>
                <a:rPr lang="ko-KR" altLang="en-US" dirty="0" err="1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라이언즈</a:t>
              </a:r>
              <a:r>
                <a:rPr lang="ko-KR" altLang="en-US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 </a:t>
              </a:r>
              <a:r>
                <a:rPr lang="en-US" altLang="ko-KR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x</a:t>
              </a:r>
              <a:r>
                <a:rPr lang="ko-KR" altLang="en-US" dirty="0" smtClean="0">
                  <a:latin typeface="210 굴림 070" panose="02020603020101020101" pitchFamily="18" charset="-127"/>
                  <a:ea typeface="210 굴림 070" panose="02020603020101020101" pitchFamily="18" charset="-127"/>
                </a:rPr>
                <a:t> 서울 페스티벌 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입니다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!</a:t>
              </a: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칸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라이언즈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6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월 본 행사에서 개최되었던 강연 및 세미나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100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여 편의 케이스 필름과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50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여 편의 필름 부문 수상작들을 상영하여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</a:t>
              </a: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최신의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크리에이티비티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트렌드를 서울에서도 느낄 수 있게 합니다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.</a:t>
              </a:r>
            </a:p>
          </p:txBody>
        </p:sp>
        <p:pic>
          <p:nvPicPr>
            <p:cNvPr id="1026" name="Picture 2" descr="ì¹¸ë¼ì´ì¸ì¦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429" y="3688260"/>
              <a:ext cx="4938799" cy="188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526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accent5">
                <a:lumMod val="50000"/>
              </a:schemeClr>
            </a:gs>
            <a:gs pos="0">
              <a:srgbClr val="7030A0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95199" y="6922314"/>
            <a:ext cx="220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-4-</a:t>
            </a:r>
            <a:endParaRPr lang="en-US" altLang="ko-KR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0" y="0"/>
            <a:ext cx="3600000" cy="3600000"/>
          </a:xfrm>
          <a:prstGeom prst="rect">
            <a:avLst/>
          </a:prstGeom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91268" y="3600000"/>
            <a:ext cx="3600000" cy="360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344" y="3599313"/>
            <a:ext cx="3600000" cy="36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90924" y="0"/>
            <a:ext cx="3600000" cy="3600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7199313" cy="7199313"/>
          </a:xfrm>
          <a:prstGeom prst="rect">
            <a:avLst/>
          </a:prstGeom>
          <a:gradFill>
            <a:gsLst>
              <a:gs pos="89000">
                <a:schemeClr val="accent5">
                  <a:lumMod val="50000"/>
                  <a:alpha val="87000"/>
                </a:schemeClr>
              </a:gs>
              <a:gs pos="0">
                <a:srgbClr val="7030A0">
                  <a:alpha val="5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63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3355" y="263358"/>
            <a:ext cx="6672595" cy="6672595"/>
          </a:xfrm>
          <a:prstGeom prst="roundRect">
            <a:avLst>
              <a:gd name="adj" fmla="val 6377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3" name="그룹 2"/>
          <p:cNvGrpSpPr/>
          <p:nvPr/>
        </p:nvGrpSpPr>
        <p:grpSpPr>
          <a:xfrm>
            <a:off x="666802" y="1251210"/>
            <a:ext cx="5865708" cy="4696893"/>
            <a:chOff x="666802" y="1250952"/>
            <a:chExt cx="5865708" cy="4696893"/>
          </a:xfrm>
        </p:grpSpPr>
        <p:sp>
          <p:nvSpPr>
            <p:cNvPr id="24" name="TextBox 23"/>
            <p:cNvSpPr txBox="1"/>
            <p:nvPr/>
          </p:nvSpPr>
          <p:spPr>
            <a:xfrm>
              <a:off x="666802" y="1977527"/>
              <a:ext cx="5865708" cy="397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특히 이번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2018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년은 기존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24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개 부문에서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,</a:t>
              </a:r>
            </a:p>
            <a:p>
              <a:pPr algn="ctr"/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9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개 트랙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120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개 세부 카테고리로 변경된 유의미한 해이기도 한데요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.</a:t>
              </a: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이렇게 변경된 이유가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‘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애드테크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’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와도 관련이 있다고 하죠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?</a:t>
              </a:r>
            </a:p>
            <a:p>
              <a:pPr algn="ctr"/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이제 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‘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테크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’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는 더 이상 그 자체로 고유의 영역이 아닌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다양한 분야에서 전방위적으로 사용되며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,</a:t>
              </a: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모든 출품작의 영역을 각각 하나의 카테고리로 정의하기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어려워졌기 때문인데요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.</a:t>
              </a:r>
            </a:p>
            <a:p>
              <a:pPr algn="ctr"/>
              <a:endParaRPr lang="en-US" altLang="ko-KR" dirty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이러한 변화에 대해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칸라이언즈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서울사무국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 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이성복 대표는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“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칸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라이언즈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 서울 페스티벌 역시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 ‘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엔터테인먼트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,</a:t>
              </a: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헬스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이노베이션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’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의 삼각주에서 </a:t>
              </a:r>
              <a:r>
                <a:rPr lang="ko-KR" altLang="en-US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크리에이티비티가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어떤 역할을 해야하는지 보여주는 토론의 장이 될 것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”</a:t>
              </a:r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이라고</a:t>
              </a:r>
              <a:endParaRPr lang="en-US" altLang="ko-KR" dirty="0" smtClean="0">
                <a:latin typeface="210 데이라잇 R" panose="02020603020101020101" pitchFamily="18" charset="-127"/>
                <a:ea typeface="210 데이라잇 R" panose="0202060302010102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말하기도 했습니다</a:t>
              </a:r>
              <a:r>
                <a:rPr lang="en-US" altLang="ko-KR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  <a:sym typeface="Wingdings" panose="05000000000000000000" pitchFamily="2" charset="2"/>
                </a:rPr>
                <a:t>.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03757" y="1250952"/>
              <a:ext cx="40270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★ </a:t>
              </a:r>
              <a:r>
                <a:rPr lang="en-US" altLang="ko-KR" sz="2000" dirty="0" smtClean="0">
                  <a:solidFill>
                    <a:srgbClr val="239AD2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2018 </a:t>
              </a:r>
              <a:r>
                <a:rPr lang="ko-KR" altLang="en-US" sz="2000" dirty="0" smtClean="0">
                  <a:solidFill>
                    <a:srgbClr val="239AD2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칸 </a:t>
              </a:r>
              <a:r>
                <a:rPr lang="ko-KR" altLang="en-US" sz="2000" dirty="0" err="1" smtClean="0">
                  <a:solidFill>
                    <a:srgbClr val="239AD2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라이언즈</a:t>
              </a:r>
              <a:r>
                <a:rPr lang="ko-KR" altLang="en-US" sz="2000" dirty="0" err="1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와</a:t>
              </a:r>
              <a:r>
                <a:rPr lang="ko-KR" altLang="en-US" sz="20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</a:t>
              </a:r>
              <a:r>
                <a:rPr lang="ko-KR" altLang="en-US" sz="2000" dirty="0" err="1" smtClean="0">
                  <a:solidFill>
                    <a:srgbClr val="DCD154"/>
                  </a:solidFill>
                  <a:latin typeface="210 굴림 070" panose="02020603020101020101" pitchFamily="18" charset="-127"/>
                  <a:ea typeface="210 굴림 070" panose="02020603020101020101" pitchFamily="18" charset="-127"/>
                </a:rPr>
                <a:t>애드테크</a:t>
              </a:r>
              <a:r>
                <a:rPr lang="ko-KR" altLang="en-US" sz="2000" dirty="0" smtClean="0">
                  <a:latin typeface="210 데이라잇 R" panose="02020603020101020101" pitchFamily="18" charset="-127"/>
                  <a:ea typeface="210 데이라잇 R" panose="02020603020101020101" pitchFamily="18" charset="-127"/>
                </a:rPr>
                <a:t> ★</a:t>
              </a:r>
              <a:endParaRPr lang="en-US" altLang="ko-KR" sz="2000" dirty="0">
                <a:latin typeface="210 데이라잇 R" panose="02020603020101020101" pitchFamily="18" charset="-127"/>
                <a:ea typeface="210 데이라잇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86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7199313" cy="71993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1" y="0"/>
            <a:ext cx="7199313" cy="7199313"/>
          </a:xfrm>
          <a:prstGeom prst="rect">
            <a:avLst/>
          </a:prstGeom>
          <a:gradFill>
            <a:gsLst>
              <a:gs pos="88000">
                <a:schemeClr val="accent5">
                  <a:lumMod val="50000"/>
                  <a:alpha val="74000"/>
                </a:schemeClr>
              </a:gs>
              <a:gs pos="1000">
                <a:srgbClr val="7030A0">
                  <a:alpha val="80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63" dirty="0"/>
          </a:p>
        </p:txBody>
      </p:sp>
      <p:sp>
        <p:nvSpPr>
          <p:cNvPr id="4" name="TextBox 3"/>
          <p:cNvSpPr txBox="1"/>
          <p:nvPr/>
        </p:nvSpPr>
        <p:spPr>
          <a:xfrm>
            <a:off x="248417" y="5015176"/>
            <a:ext cx="67024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22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회를 맞이하는 이번 칸 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라이언즈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서울 페스티벌은</a:t>
            </a:r>
            <a:r>
              <a:rPr lang="en-US" altLang="ko-KR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월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10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일부터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12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일까지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일 간 서울 삼성동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KT&amp;G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상상마당 대치아트홀에서 열렸습니다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저는 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일 모두 행사에 참여하며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애드테크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시대를 느낄 수 있는</a:t>
            </a:r>
            <a:endParaRPr lang="en-US" altLang="ko-KR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강연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세미나 그리고 작품들을 틈틈이 노트에 담아두었는데요</a:t>
            </a:r>
            <a:r>
              <a:rPr lang="en-US" altLang="ko-KR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지금부터 제 노트 속 </a:t>
            </a:r>
            <a:r>
              <a:rPr lang="ko-KR" altLang="en-US" dirty="0" err="1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애드테크들을</a:t>
            </a:r>
            <a:r>
              <a:rPr lang="ko-KR" altLang="en-US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 한 번 들여다 볼까요</a:t>
            </a:r>
            <a:r>
              <a:rPr lang="en-US" altLang="ko-KR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46" y="490248"/>
            <a:ext cx="4111821" cy="433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46964" y="215244"/>
            <a:ext cx="3651101" cy="365110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192" y="350049"/>
            <a:ext cx="3668232" cy="36682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8052" y="2852634"/>
            <a:ext cx="29642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181011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1</a:t>
            </a:r>
            <a:r>
              <a:rPr lang="en-US" altLang="ko-KR" sz="2000" baseline="30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ST</a:t>
            </a:r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 seminar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Transformation at Speed</a:t>
            </a: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– R/G</a:t>
            </a:r>
            <a:endParaRPr lang="ko-KR" altLang="en-US" sz="2000" dirty="0">
              <a:solidFill>
                <a:schemeClr val="bg1"/>
              </a:solidFill>
              <a:latin typeface="Dry Brush" panose="020B0604020202020204" pitchFamily="50" charset="-127"/>
              <a:ea typeface="Dry Brush" panose="020B0604020202020204" pitchFamily="50" charset="-127"/>
              <a:cs typeface="Dry Brush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386" y="4328010"/>
            <a:ext cx="686598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테크때문에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완전히 새로운 형태의 기업들이 등장하고 기존 업계의 구조가 모두 와해되었다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따라서 새로운 길을 찾아야할 필요성이 등장하였다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변화는 빨라야 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변화함과 동시에 또다른 와해가 일어나기 때문이다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이러한 변화 속도에 따라 기업이 생존할지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혹은 휩쓸려 와해될지 결정된다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나이키의 크리에이티브인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‘AR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조던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’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은 소비자를 중심으로 변화를 모색했다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조던의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덩크슛을 어떻게 변형하면 최상의 경험을 줄 수 있을지 고민했다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그들은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Snapchat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AR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필터를 활용하여 효과적으로 배포하여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바이럴을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생산하고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2K Sports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3D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모델링 기술로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조던의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덩크슛을 실감나게 재현했다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그리고 </a:t>
            </a:r>
            <a:r>
              <a:rPr lang="ko-KR" altLang="en-US" sz="1600" dirty="0" err="1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쇼피파이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앱 서비스를 이용하여 고객 주문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2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시간 만에 제품을 배송했다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이처럼 실행할 아이디어도 중요하지만 어떻게 배포할 지도 중요하다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속도는 곧 생존이다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927" y="3830541"/>
            <a:ext cx="5148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endParaRPr lang="ko-KR" altLang="en-US" sz="60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78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0"/>
              </a:schemeClr>
            </a:gs>
            <a:gs pos="88000">
              <a:srgbClr val="7030A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03889" y="3266646"/>
            <a:ext cx="3651101" cy="365110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272" y="3123389"/>
            <a:ext cx="3669989" cy="36699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357" y="148097"/>
            <a:ext cx="5148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endParaRPr lang="ko-KR" altLang="en-US" sz="60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10924" y="5429789"/>
            <a:ext cx="32464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181011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3</a:t>
            </a:r>
            <a:r>
              <a:rPr lang="en-US" altLang="ko-KR" sz="2000" baseline="30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ST</a:t>
            </a:r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 seminar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The New Innovation Model</a:t>
            </a:r>
          </a:p>
          <a:p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: Data-Driven Creativity</a:t>
            </a:r>
          </a:p>
          <a:p>
            <a:pPr algn="r"/>
            <a:r>
              <a:rPr lang="en-US" altLang="ko-KR" sz="2000" dirty="0" smtClean="0">
                <a:solidFill>
                  <a:schemeClr val="bg1"/>
                </a:solidFill>
                <a:latin typeface="Dry Brush" panose="020B0604020202020204" pitchFamily="50" charset="-127"/>
                <a:ea typeface="Dry Brush" panose="020B0604020202020204" pitchFamily="50" charset="-127"/>
                <a:cs typeface="Dry Brush" panose="020B0604020202020204" pitchFamily="50" charset="-127"/>
              </a:rPr>
              <a:t>– VISA</a:t>
            </a:r>
            <a:endParaRPr lang="ko-KR" altLang="en-US" sz="2000" dirty="0">
              <a:solidFill>
                <a:schemeClr val="bg1"/>
              </a:solidFill>
              <a:latin typeface="Dry Brush" panose="020B0604020202020204" pitchFamily="50" charset="-127"/>
              <a:ea typeface="Dry Brush" panose="020B0604020202020204" pitchFamily="50" charset="-127"/>
              <a:cs typeface="Dry Brush" panose="020B06040202020202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9326" y="515813"/>
            <a:ext cx="6160661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크리에이티브는 데이터를 바탕으로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스토리를 짜고</a:t>
            </a:r>
            <a:r>
              <a:rPr lang="en-US" altLang="ko-KR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인간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고객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과의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균형을 이루어야 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습득한 데이터를 이용하는 것은 좋은 일이지만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의존하는 것은 반드시 지양해야 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 속에서 길을 잃을 수 있기 때문이다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하지만 데이터는 이제는 하나의 숙명으로서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광고와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결코 떨어질 수 없다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데이터를 사용하면 효과가 있고 없는 것을 확실하게 볼 수 있고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효과가 없는 </a:t>
            </a:r>
            <a:r>
              <a:rPr lang="ko-KR" altLang="en-US" sz="1600" dirty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쪽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을 투명하게 공개하면 개선의 효과는 더욱 커진다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데이터에서 크리에이티브로 옮겨갈 때 고객이 소름이 끼치도록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두어서는 안 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가치를 창출하면서도 매끄럽게 이어져야 한다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카드회사로서 우리 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VISA</a:t>
            </a:r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는 음향과 촉각에 관련된 변화를 통해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여행지의 고객들에게 안전하게 결제되었다는 긍정 경험을 주면서</a:t>
            </a:r>
            <a:endParaRPr lang="en-US" altLang="ko-KR" sz="1600" dirty="0" smtClean="0">
              <a:solidFill>
                <a:schemeClr val="bg1"/>
              </a:solidFill>
              <a:latin typeface="210 데이라잇 R" panose="02020603020101020101" pitchFamily="18" charset="-127"/>
              <a:ea typeface="210 데이라잇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이를 브랜드에 대한 좋은 인식으로 확장시켜 나갈 예정이다</a:t>
            </a:r>
            <a:r>
              <a:rPr lang="en-US" altLang="ko-KR" sz="1600" dirty="0" smtClean="0">
                <a:solidFill>
                  <a:schemeClr val="bg1"/>
                </a:solidFill>
                <a:latin typeface="210 데이라잇 R" panose="02020603020101020101" pitchFamily="18" charset="-127"/>
                <a:ea typeface="210 데이라잇 R" panose="02020603020101020101" pitchFamily="18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 flipH="1" flipV="1">
            <a:off x="6618066" y="2793359"/>
            <a:ext cx="419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210 굴림 070" panose="02020603020101020101" pitchFamily="18" charset="-127"/>
                <a:ea typeface="210 굴림 070" panose="02020603020101020101" pitchFamily="18" charset="-127"/>
              </a:rPr>
              <a:t>“</a:t>
            </a:r>
            <a:endParaRPr lang="ko-KR" altLang="en-US" sz="6000" dirty="0">
              <a:solidFill>
                <a:schemeClr val="bg1"/>
              </a:solidFill>
              <a:latin typeface="210 굴림 070" panose="02020603020101020101" pitchFamily="18" charset="-127"/>
              <a:ea typeface="210 굴림 07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95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1457</TotalTime>
  <Words>765</Words>
  <Application>Microsoft Office PowerPoint</Application>
  <PresentationFormat>사용자 지정</PresentationFormat>
  <Paragraphs>118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210 굴림 070</vt:lpstr>
      <vt:lpstr>210 데이라잇 R</vt:lpstr>
      <vt:lpstr>Dry Brush</vt:lpstr>
      <vt:lpstr>맑은 고딕</vt:lpstr>
      <vt:lpstr>Arial</vt:lpstr>
      <vt:lpstr>Calibri</vt:lpstr>
      <vt:lpstr>Calibri Light</vt:lpstr>
      <vt:lpstr>Merkin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백 지수</cp:lastModifiedBy>
  <cp:revision>38</cp:revision>
  <dcterms:created xsi:type="dcterms:W3CDTF">2017-02-13T02:19:29Z</dcterms:created>
  <dcterms:modified xsi:type="dcterms:W3CDTF">2018-10-27T09:58:03Z</dcterms:modified>
</cp:coreProperties>
</file>